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0" r:id="rId2"/>
    <p:sldId id="257" r:id="rId3"/>
    <p:sldId id="288" r:id="rId4"/>
    <p:sldId id="273" r:id="rId5"/>
    <p:sldId id="281" r:id="rId6"/>
    <p:sldId id="282" r:id="rId7"/>
    <p:sldId id="283" r:id="rId8"/>
    <p:sldId id="284" r:id="rId9"/>
    <p:sldId id="289" r:id="rId10"/>
    <p:sldId id="285" r:id="rId11"/>
    <p:sldId id="286" r:id="rId12"/>
    <p:sldId id="287" r:id="rId13"/>
    <p:sldId id="290" r:id="rId14"/>
    <p:sldId id="291" r:id="rId15"/>
    <p:sldId id="292" r:id="rId16"/>
    <p:sldId id="294" r:id="rId17"/>
    <p:sldId id="293" r:id="rId18"/>
    <p:sldId id="296" r:id="rId19"/>
    <p:sldId id="29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099D1-8C14-4678-8CD3-040E02A2B6D6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11DAD-D1C2-445E-A489-BA96AD3E32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0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9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639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28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49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65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0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35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23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6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93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9117A-4944-48B4-AF46-135D12865179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7CB41-9137-465E-88CB-454593D0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3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7370" y="3219156"/>
            <a:ext cx="635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编译原理 实验报告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04344" y="4390448"/>
            <a:ext cx="7583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u="sng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指导教师</a:t>
            </a:r>
            <a:r>
              <a:rPr kumimoji="0" lang="zh-CN" altLang="en-US" sz="240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u="sng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李宏芒</a:t>
            </a:r>
            <a:r>
              <a:rPr kumimoji="0" lang="zh-CN" altLang="en-US" sz="240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汇报人：</a:t>
            </a:r>
            <a:r>
              <a:rPr kumimoji="0" lang="en-US" altLang="zh-CN" sz="240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2018211991 </a:t>
            </a:r>
            <a:r>
              <a:rPr kumimoji="0" lang="zh-CN" altLang="en-US" sz="240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余梓俊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B2FF67-D81C-45D6-B1A1-4803BB0E80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7" y="1419254"/>
            <a:ext cx="1905000" cy="1551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78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实验二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en-US" altLang="zh-CN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LL1</a:t>
            </a: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语法分析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717815" y="311322"/>
            <a:ext cx="513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变量常量与函数结构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EA04B0-2BC5-4770-BAE1-375B8FAF91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98015" y="1195573"/>
            <a:ext cx="2209483" cy="53511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9BB936-0223-4014-AD48-B7171D84FC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9454" y="1362075"/>
            <a:ext cx="2694464" cy="17240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77A878-5FF2-445E-8545-06A546119807}"/>
              </a:ext>
            </a:extLst>
          </p:cNvPr>
          <p:cNvPicPr/>
          <p:nvPr/>
        </p:nvPicPr>
        <p:blipFill rotWithShape="1">
          <a:blip r:embed="rId4"/>
          <a:srcRect r="18606"/>
          <a:stretch/>
        </p:blipFill>
        <p:spPr bwMode="auto">
          <a:xfrm>
            <a:off x="6284802" y="4135184"/>
            <a:ext cx="3085783" cy="2297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398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实验二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en-US" altLang="zh-CN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LL1</a:t>
            </a: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语法分析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717815" y="311322"/>
            <a:ext cx="513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代码举例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263A51-BC1F-4CC2-B902-13C55199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57" y="1165358"/>
            <a:ext cx="6314286" cy="54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3979946-5D02-4423-8276-7AFDAAB9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2" y="1341548"/>
            <a:ext cx="5371429" cy="5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6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实验二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en-US" altLang="zh-CN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LL1</a:t>
            </a: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语法分析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717815" y="311322"/>
            <a:ext cx="513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代码举例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ED1174-0826-40DD-98E2-51012535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42" y="1561214"/>
            <a:ext cx="7774520" cy="438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4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实验二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en-US" altLang="zh-CN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LL1</a:t>
            </a: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语法分析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319462" y="311322"/>
            <a:ext cx="555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运行结果</a:t>
            </a:r>
          </a:p>
        </p:txBody>
      </p:sp>
      <p:pic>
        <p:nvPicPr>
          <p:cNvPr id="2" name="20200602_151118">
            <a:hlinkClick r:id="" action="ppaction://media"/>
            <a:extLst>
              <a:ext uri="{FF2B5EF4-FFF2-40B4-BE49-F238E27FC236}">
                <a16:creationId xmlns:a16="http://schemas.microsoft.com/office/drawing/2014/main" id="{A8C30408-A765-483E-8F57-FF70389AC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6656" y="957653"/>
            <a:ext cx="7798688" cy="549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1" name="矩形 20"/>
          <p:cNvSpPr/>
          <p:nvPr/>
        </p:nvSpPr>
        <p:spPr>
          <a:xfrm>
            <a:off x="672435" y="2499760"/>
            <a:ext cx="2492189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词法分析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9F492B-82A8-46F0-A8F0-F5D1F62E7474}"/>
              </a:ext>
            </a:extLst>
          </p:cNvPr>
          <p:cNvSpPr txBox="1"/>
          <p:nvPr/>
        </p:nvSpPr>
        <p:spPr>
          <a:xfrm>
            <a:off x="2116931" y="1729614"/>
            <a:ext cx="79581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实验三</a:t>
            </a:r>
            <a:endParaRPr lang="en-US" altLang="zh-CN" sz="5400" dirty="0"/>
          </a:p>
          <a:p>
            <a:pPr algn="ctr"/>
            <a:endParaRPr lang="en-US" altLang="zh-CN" sz="4000" dirty="0"/>
          </a:p>
          <a:p>
            <a:pPr algn="ctr"/>
            <a:r>
              <a:rPr lang="en-US" altLang="zh-CN" sz="6600" dirty="0"/>
              <a:t>LR1 </a:t>
            </a:r>
            <a:r>
              <a:rPr lang="zh-CN" altLang="en-US" sz="6600" dirty="0"/>
              <a:t>文 法 分 析</a:t>
            </a:r>
          </a:p>
        </p:txBody>
      </p:sp>
    </p:spTree>
    <p:extLst>
      <p:ext uri="{BB962C8B-B14F-4D97-AF65-F5344CB8AC3E}">
        <p14:creationId xmlns:p14="http://schemas.microsoft.com/office/powerpoint/2010/main" val="222933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实验三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en-US" altLang="zh-CN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LR1</a:t>
            </a: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语法分析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717815" y="311322"/>
            <a:ext cx="513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变量常量与函数结构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CDBD05-AE99-427D-A03E-028456E6F0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87836" y="934720"/>
            <a:ext cx="1666240" cy="59232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0D56F8-91E0-4906-91E0-C5AAEDB7ED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7925" y="934720"/>
            <a:ext cx="1713865" cy="39998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EDEEAE7-703F-4881-BF10-8391C91BE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37925" y="5961380"/>
            <a:ext cx="1809115" cy="8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实验三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en-US" altLang="zh-CN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LR1</a:t>
            </a: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语法分析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717815" y="311322"/>
            <a:ext cx="513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代码举例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79740C-F5C7-4C4F-A951-7E7E14CF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37" y="1564224"/>
            <a:ext cx="6331529" cy="45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3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实验三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en-US" altLang="zh-CN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LR1</a:t>
            </a: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语法分析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717815" y="311322"/>
            <a:ext cx="513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代码举例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648068-DA5A-4308-B8EF-BD0D062F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557631"/>
            <a:ext cx="5857143" cy="47142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A22C4D-6C9D-4B12-ABFC-D8AA0F2F6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" r="1476"/>
          <a:stretch/>
        </p:blipFill>
        <p:spPr>
          <a:xfrm>
            <a:off x="6096000" y="1495727"/>
            <a:ext cx="6096000" cy="4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35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实验三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en-US" altLang="zh-CN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LR1</a:t>
            </a: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语法分析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319462" y="311322"/>
            <a:ext cx="555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运行结果</a:t>
            </a:r>
          </a:p>
        </p:txBody>
      </p:sp>
      <p:pic>
        <p:nvPicPr>
          <p:cNvPr id="3" name="LR1">
            <a:hlinkClick r:id="" action="ppaction://media"/>
            <a:extLst>
              <a:ext uri="{FF2B5EF4-FFF2-40B4-BE49-F238E27FC236}">
                <a16:creationId xmlns:a16="http://schemas.microsoft.com/office/drawing/2014/main" id="{2BD479C7-A1EC-4831-9C2A-B83599BFD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041" y="993694"/>
            <a:ext cx="8097915" cy="57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9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1" name="矩形 20"/>
          <p:cNvSpPr/>
          <p:nvPr/>
        </p:nvSpPr>
        <p:spPr>
          <a:xfrm>
            <a:off x="672435" y="2499760"/>
            <a:ext cx="2492189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词法分析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9F492B-82A8-46F0-A8F0-F5D1F62E7474}"/>
              </a:ext>
            </a:extLst>
          </p:cNvPr>
          <p:cNvSpPr txBox="1"/>
          <p:nvPr/>
        </p:nvSpPr>
        <p:spPr>
          <a:xfrm>
            <a:off x="3587353" y="2406722"/>
            <a:ext cx="5017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/>
              <a:t>谢谢 </a:t>
            </a:r>
            <a:r>
              <a:rPr lang="en-US" altLang="zh-CN" sz="7200" dirty="0"/>
              <a:t>!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774568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任意多边形 8"/>
          <p:cNvSpPr/>
          <p:nvPr/>
        </p:nvSpPr>
        <p:spPr>
          <a:xfrm>
            <a:off x="1055688" y="1922376"/>
            <a:ext cx="10080625" cy="1763799"/>
          </a:xfrm>
          <a:custGeom>
            <a:avLst/>
            <a:gdLst>
              <a:gd name="connsiteX0" fmla="*/ 0 w 9889099"/>
              <a:gd name="connsiteY0" fmla="*/ 359937 h 1439749"/>
              <a:gd name="connsiteX1" fmla="*/ 9169225 w 9889099"/>
              <a:gd name="connsiteY1" fmla="*/ 359937 h 1439749"/>
              <a:gd name="connsiteX2" fmla="*/ 9169225 w 9889099"/>
              <a:gd name="connsiteY2" fmla="*/ 0 h 1439749"/>
              <a:gd name="connsiteX3" fmla="*/ 9889099 w 9889099"/>
              <a:gd name="connsiteY3" fmla="*/ 719875 h 1439749"/>
              <a:gd name="connsiteX4" fmla="*/ 9169225 w 9889099"/>
              <a:gd name="connsiteY4" fmla="*/ 1439749 h 1439749"/>
              <a:gd name="connsiteX5" fmla="*/ 9169225 w 9889099"/>
              <a:gd name="connsiteY5" fmla="*/ 1079812 h 1439749"/>
              <a:gd name="connsiteX6" fmla="*/ 0 w 9889099"/>
              <a:gd name="connsiteY6" fmla="*/ 1079812 h 1439749"/>
              <a:gd name="connsiteX7" fmla="*/ 0 w 9889099"/>
              <a:gd name="connsiteY7" fmla="*/ 359937 h 143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89099" h="1439749">
                <a:moveTo>
                  <a:pt x="0" y="359937"/>
                </a:moveTo>
                <a:lnTo>
                  <a:pt x="9169225" y="359937"/>
                </a:lnTo>
                <a:lnTo>
                  <a:pt x="9169225" y="0"/>
                </a:lnTo>
                <a:lnTo>
                  <a:pt x="9889099" y="719875"/>
                </a:lnTo>
                <a:lnTo>
                  <a:pt x="9169225" y="1439749"/>
                </a:lnTo>
                <a:lnTo>
                  <a:pt x="9169225" y="1079812"/>
                </a:lnTo>
                <a:lnTo>
                  <a:pt x="0" y="1079812"/>
                </a:lnTo>
                <a:lnTo>
                  <a:pt x="0" y="359937"/>
                </a:lnTo>
                <a:close/>
              </a:path>
            </a:pathLst>
          </a:custGeom>
          <a:solidFill>
            <a:srgbClr val="465761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05000" tIns="315673" rIns="460453" bIns="441373" numCol="1" spcCol="953" anchor="ctr" anchorCtr="0">
            <a:noAutofit/>
          </a:bodyPr>
          <a:lstStyle/>
          <a:p>
            <a:pPr marL="0" marR="0" lvl="0" indent="0" defTabSz="533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3390901" y="2410008"/>
            <a:ext cx="7745412" cy="2104842"/>
          </a:xfrm>
          <a:custGeom>
            <a:avLst/>
            <a:gdLst>
              <a:gd name="connsiteX0" fmla="*/ 0 w 7609661"/>
              <a:gd name="connsiteY0" fmla="*/ 359937 h 1439749"/>
              <a:gd name="connsiteX1" fmla="*/ 6889787 w 7609661"/>
              <a:gd name="connsiteY1" fmla="*/ 359937 h 1439749"/>
              <a:gd name="connsiteX2" fmla="*/ 6889787 w 7609661"/>
              <a:gd name="connsiteY2" fmla="*/ 0 h 1439749"/>
              <a:gd name="connsiteX3" fmla="*/ 7609661 w 7609661"/>
              <a:gd name="connsiteY3" fmla="*/ 719875 h 1439749"/>
              <a:gd name="connsiteX4" fmla="*/ 6889787 w 7609661"/>
              <a:gd name="connsiteY4" fmla="*/ 1439749 h 1439749"/>
              <a:gd name="connsiteX5" fmla="*/ 6889787 w 7609661"/>
              <a:gd name="connsiteY5" fmla="*/ 1079812 h 1439749"/>
              <a:gd name="connsiteX6" fmla="*/ 0 w 7609661"/>
              <a:gd name="connsiteY6" fmla="*/ 1079812 h 1439749"/>
              <a:gd name="connsiteX7" fmla="*/ 0 w 7609661"/>
              <a:gd name="connsiteY7" fmla="*/ 359937 h 143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9661" h="1439749">
                <a:moveTo>
                  <a:pt x="0" y="359937"/>
                </a:moveTo>
                <a:lnTo>
                  <a:pt x="6889787" y="359937"/>
                </a:lnTo>
                <a:lnTo>
                  <a:pt x="6889787" y="0"/>
                </a:lnTo>
                <a:lnTo>
                  <a:pt x="7609661" y="719875"/>
                </a:lnTo>
                <a:lnTo>
                  <a:pt x="6889787" y="1439749"/>
                </a:lnTo>
                <a:lnTo>
                  <a:pt x="6889787" y="1079812"/>
                </a:lnTo>
                <a:lnTo>
                  <a:pt x="0" y="1079812"/>
                </a:lnTo>
                <a:lnTo>
                  <a:pt x="0" y="359937"/>
                </a:lnTo>
                <a:close/>
              </a:path>
            </a:pathLst>
          </a:custGeom>
          <a:solidFill>
            <a:srgbClr val="7E94A2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05000" tIns="315673" rIns="460453" bIns="441373" numCol="1" spcCol="953" anchor="ctr" anchorCtr="0">
            <a:noAutofit/>
          </a:bodyPr>
          <a:lstStyle/>
          <a:p>
            <a:pPr marL="0" marR="0" lvl="0" indent="0" defTabSz="533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5599620" y="3020874"/>
            <a:ext cx="5536691" cy="2104549"/>
          </a:xfrm>
          <a:custGeom>
            <a:avLst/>
            <a:gdLst>
              <a:gd name="connsiteX0" fmla="*/ 0 w 5330224"/>
              <a:gd name="connsiteY0" fmla="*/ 359937 h 1439749"/>
              <a:gd name="connsiteX1" fmla="*/ 4610350 w 5330224"/>
              <a:gd name="connsiteY1" fmla="*/ 359937 h 1439749"/>
              <a:gd name="connsiteX2" fmla="*/ 4610350 w 5330224"/>
              <a:gd name="connsiteY2" fmla="*/ 0 h 1439749"/>
              <a:gd name="connsiteX3" fmla="*/ 5330224 w 5330224"/>
              <a:gd name="connsiteY3" fmla="*/ 719875 h 1439749"/>
              <a:gd name="connsiteX4" fmla="*/ 4610350 w 5330224"/>
              <a:gd name="connsiteY4" fmla="*/ 1439749 h 1439749"/>
              <a:gd name="connsiteX5" fmla="*/ 4610350 w 5330224"/>
              <a:gd name="connsiteY5" fmla="*/ 1079812 h 1439749"/>
              <a:gd name="connsiteX6" fmla="*/ 0 w 5330224"/>
              <a:gd name="connsiteY6" fmla="*/ 1079812 h 1439749"/>
              <a:gd name="connsiteX7" fmla="*/ 0 w 5330224"/>
              <a:gd name="connsiteY7" fmla="*/ 359937 h 143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224" h="1439749">
                <a:moveTo>
                  <a:pt x="0" y="359937"/>
                </a:moveTo>
                <a:lnTo>
                  <a:pt x="4610350" y="359937"/>
                </a:lnTo>
                <a:lnTo>
                  <a:pt x="4610350" y="0"/>
                </a:lnTo>
                <a:lnTo>
                  <a:pt x="5330224" y="719875"/>
                </a:lnTo>
                <a:lnTo>
                  <a:pt x="4610350" y="1439749"/>
                </a:lnTo>
                <a:lnTo>
                  <a:pt x="4610350" y="1079812"/>
                </a:lnTo>
                <a:lnTo>
                  <a:pt x="0" y="1079812"/>
                </a:lnTo>
                <a:lnTo>
                  <a:pt x="0" y="359937"/>
                </a:lnTo>
                <a:close/>
              </a:path>
            </a:pathLst>
          </a:custGeom>
          <a:solidFill>
            <a:srgbClr val="93CD66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05000" tIns="315673" rIns="460453" bIns="441373" numCol="1" spcCol="953" anchor="ctr" anchorCtr="0">
            <a:noAutofit/>
          </a:bodyPr>
          <a:lstStyle/>
          <a:p>
            <a:pPr marL="0" marR="0" lvl="0" indent="0" defTabSz="533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</a:t>
            </a:r>
          </a:p>
        </p:txBody>
      </p:sp>
      <p:sp>
        <p:nvSpPr>
          <p:cNvPr id="21" name="矩形 20"/>
          <p:cNvSpPr/>
          <p:nvPr/>
        </p:nvSpPr>
        <p:spPr>
          <a:xfrm>
            <a:off x="672435" y="2499760"/>
            <a:ext cx="2492189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词法分析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64624" y="3174076"/>
            <a:ext cx="2434996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LL1</a:t>
            </a:r>
            <a:r>
              <a:rPr lang="zh-CN" altLang="en-US" sz="2000" dirty="0">
                <a:solidFill>
                  <a:schemeClr val="bg1"/>
                </a:solidFill>
              </a:rPr>
              <a:t>语法分析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06658" y="3787307"/>
            <a:ext cx="2492189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LR1</a:t>
            </a:r>
            <a:r>
              <a:rPr lang="zh-CN" altLang="en-US" sz="2000" dirty="0">
                <a:solidFill>
                  <a:schemeClr val="bg1"/>
                </a:solidFill>
              </a:rPr>
              <a:t>语法分析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1" name="矩形 20"/>
          <p:cNvSpPr/>
          <p:nvPr/>
        </p:nvSpPr>
        <p:spPr>
          <a:xfrm>
            <a:off x="672435" y="2499760"/>
            <a:ext cx="2492189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词法分析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9F492B-82A8-46F0-A8F0-F5D1F62E7474}"/>
              </a:ext>
            </a:extLst>
          </p:cNvPr>
          <p:cNvSpPr txBox="1"/>
          <p:nvPr/>
        </p:nvSpPr>
        <p:spPr>
          <a:xfrm>
            <a:off x="3662362" y="1760392"/>
            <a:ext cx="48672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实验一</a:t>
            </a:r>
            <a:endParaRPr lang="en-US" altLang="zh-CN" sz="5400" dirty="0"/>
          </a:p>
          <a:p>
            <a:pPr algn="ctr"/>
            <a:endParaRPr lang="en-US" altLang="zh-CN" sz="3600" dirty="0"/>
          </a:p>
          <a:p>
            <a:pPr algn="ctr"/>
            <a:r>
              <a:rPr lang="zh-CN" altLang="en-US" sz="6600" dirty="0"/>
              <a:t>词 法 分 析</a:t>
            </a:r>
          </a:p>
        </p:txBody>
      </p:sp>
    </p:spTree>
    <p:extLst>
      <p:ext uri="{BB962C8B-B14F-4D97-AF65-F5344CB8AC3E}">
        <p14:creationId xmlns:p14="http://schemas.microsoft.com/office/powerpoint/2010/main" val="17102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实验一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词法分析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4543425" y="311322"/>
            <a:ext cx="310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功能描述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43C2039-F931-441A-9B10-F0C09FB49BB2}"/>
              </a:ext>
            </a:extLst>
          </p:cNvPr>
          <p:cNvSpPr/>
          <p:nvPr/>
        </p:nvSpPr>
        <p:spPr>
          <a:xfrm>
            <a:off x="1131805" y="1572310"/>
            <a:ext cx="10305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根据输入的关键字和输入程序进行词法分析。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spcAft>
                <a:spcPts val="0"/>
              </a:spcAft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spcAft>
                <a:spcPts val="0"/>
              </a:spcAft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按拼写单词，并用（内码，属性）二元式表示。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可识别的单词如下：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11BBF23-5B88-4314-8382-C4C2D54EFC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126" y="3073171"/>
            <a:ext cx="7996541" cy="31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6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实验一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词法分析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319462" y="311322"/>
            <a:ext cx="555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变量常量与函数结构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B28674E-5CBA-461C-8AF9-DDC6178030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157" y="1236537"/>
            <a:ext cx="3610372" cy="54214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1450103-66BC-46ED-A099-EB5FC883A0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6024" y="1040072"/>
            <a:ext cx="3697201" cy="58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4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实验一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词法分析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319462" y="311322"/>
            <a:ext cx="555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代码举例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0415A-DC35-43EA-A0CB-2BE3763C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55" y="1219200"/>
            <a:ext cx="6071888" cy="52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7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实验一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词法分析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319462" y="311322"/>
            <a:ext cx="555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代码举例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6099DA-2EDD-4825-AA2D-BCD4E484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49" y="1848091"/>
            <a:ext cx="5828571" cy="38285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E1D41A-F9C6-411B-B48C-99A44BB7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282" y="1829043"/>
            <a:ext cx="4571429" cy="19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52414A-5927-45EA-AAA7-DDB081A7F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282" y="4086186"/>
            <a:ext cx="4571429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9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126" y="157456"/>
            <a:ext cx="3610372" cy="80019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实验一</a:t>
            </a:r>
            <a:endParaRPr lang="en-US" altLang="zh-CN" sz="2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defRPr/>
            </a:pPr>
            <a:r>
              <a:rPr lang="zh-CN" altLang="en-US" sz="2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词法分析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1379455" y="157456"/>
            <a:ext cx="0" cy="71884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BD544A-9A48-443D-9FA4-A06CC61A39F1}"/>
              </a:ext>
            </a:extLst>
          </p:cNvPr>
          <p:cNvSpPr txBox="1"/>
          <p:nvPr/>
        </p:nvSpPr>
        <p:spPr>
          <a:xfrm>
            <a:off x="3319462" y="311322"/>
            <a:ext cx="555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运行结果</a:t>
            </a:r>
          </a:p>
        </p:txBody>
      </p:sp>
      <p:pic>
        <p:nvPicPr>
          <p:cNvPr id="11" name="20200602_144359">
            <a:hlinkClick r:id="" action="ppaction://media"/>
            <a:extLst>
              <a:ext uri="{FF2B5EF4-FFF2-40B4-BE49-F238E27FC236}">
                <a16:creationId xmlns:a16="http://schemas.microsoft.com/office/drawing/2014/main" id="{60D6C4DA-F298-43E7-A5E4-57826DFEF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7652" y="957653"/>
            <a:ext cx="7696693" cy="54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flipV="1">
            <a:off x="1" y="0"/>
            <a:ext cx="1316736" cy="1219200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直角三角形 7"/>
          <p:cNvSpPr/>
          <p:nvPr/>
        </p:nvSpPr>
        <p:spPr>
          <a:xfrm rot="10800000" flipV="1">
            <a:off x="10229657" y="4901824"/>
            <a:ext cx="1973109" cy="1973109"/>
          </a:xfrm>
          <a:prstGeom prst="rtTriangle">
            <a:avLst/>
          </a:prstGeom>
          <a:solidFill>
            <a:srgbClr val="1940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1" name="矩形 20"/>
          <p:cNvSpPr/>
          <p:nvPr/>
        </p:nvSpPr>
        <p:spPr>
          <a:xfrm>
            <a:off x="672435" y="2499760"/>
            <a:ext cx="2492189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词法分析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9F492B-82A8-46F0-A8F0-F5D1F62E7474}"/>
              </a:ext>
            </a:extLst>
          </p:cNvPr>
          <p:cNvSpPr txBox="1"/>
          <p:nvPr/>
        </p:nvSpPr>
        <p:spPr>
          <a:xfrm>
            <a:off x="2116931" y="1729614"/>
            <a:ext cx="79581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实验二</a:t>
            </a:r>
            <a:endParaRPr lang="en-US" altLang="zh-CN" sz="5400" dirty="0"/>
          </a:p>
          <a:p>
            <a:pPr algn="ctr"/>
            <a:endParaRPr lang="en-US" altLang="zh-CN" sz="4000" dirty="0"/>
          </a:p>
          <a:p>
            <a:pPr algn="ctr"/>
            <a:r>
              <a:rPr lang="en-US" altLang="zh-CN" sz="6600" dirty="0"/>
              <a:t>LL1 </a:t>
            </a:r>
            <a:r>
              <a:rPr lang="zh-CN" altLang="en-US" sz="6600" dirty="0"/>
              <a:t>文 法 分 析</a:t>
            </a:r>
          </a:p>
        </p:txBody>
      </p:sp>
    </p:spTree>
    <p:extLst>
      <p:ext uri="{BB962C8B-B14F-4D97-AF65-F5344CB8AC3E}">
        <p14:creationId xmlns:p14="http://schemas.microsoft.com/office/powerpoint/2010/main" val="3897502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162</Words>
  <Application>Microsoft Office PowerPoint</Application>
  <PresentationFormat>宽屏</PresentationFormat>
  <Paragraphs>64</Paragraphs>
  <Slides>19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Century Gothic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余 梓俊</cp:lastModifiedBy>
  <cp:revision>27</cp:revision>
  <dcterms:created xsi:type="dcterms:W3CDTF">2016-06-13T14:04:28Z</dcterms:created>
  <dcterms:modified xsi:type="dcterms:W3CDTF">2020-06-02T07:31:18Z</dcterms:modified>
</cp:coreProperties>
</file>